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9"/>
  </p:notesMasterIdLst>
  <p:handoutMasterIdLst>
    <p:handoutMasterId r:id="rId20"/>
  </p:handoutMasterIdLst>
  <p:sldIdLst>
    <p:sldId id="296" r:id="rId2"/>
    <p:sldId id="375" r:id="rId3"/>
    <p:sldId id="361" r:id="rId4"/>
    <p:sldId id="362" r:id="rId5"/>
    <p:sldId id="363" r:id="rId6"/>
    <p:sldId id="370" r:id="rId7"/>
    <p:sldId id="364" r:id="rId8"/>
    <p:sldId id="366" r:id="rId9"/>
    <p:sldId id="377" r:id="rId10"/>
    <p:sldId id="365" r:id="rId11"/>
    <p:sldId id="368" r:id="rId12"/>
    <p:sldId id="369" r:id="rId13"/>
    <p:sldId id="376" r:id="rId14"/>
    <p:sldId id="367" r:id="rId15"/>
    <p:sldId id="371" r:id="rId16"/>
    <p:sldId id="356" r:id="rId17"/>
    <p:sldId id="3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7396"/>
    <a:srgbClr val="D6D6CE"/>
    <a:srgbClr val="76767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5" autoAdjust="0"/>
    <p:restoredTop sz="67936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872" y="34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313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6497-EDD6-47B0-AECE-10B2029B03D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CBFE0-B0D5-45A4-8300-4D7185654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2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04-CDA9-4845-B42A-2FC66BD024A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58B3-987A-6A45-B91C-84067A2BE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2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7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6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2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963CE4-0B47-E14C-9F34-FE73C1C1A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8434" r="25845" b="9306"/>
          <a:stretch/>
        </p:blipFill>
        <p:spPr>
          <a:xfrm>
            <a:off x="-1" y="0"/>
            <a:ext cx="12192001" cy="682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E3BA62-8BB3-B747-9E3E-15AA957B80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A5BA48-AFE1-5E44-A9C5-06E7B917E32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0D7907-C9D3-3549-909B-0DF4C37BE50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1A4FFB-2DA6-B041-8E46-A9F639194E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FD6274-0791-934D-9895-1D69E96EC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4AEBB-E874-8448-8608-9D9CEE764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065AF6-9149-3648-8E45-2ACA8FA0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170052-8987-EA41-9962-ED4E6D421F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ACAA2-15A7-A242-95F3-F25F41B67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73B1-050A-A247-ADA5-767EBF55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Maro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B395A-ABD1-784B-A94A-7A6283C5448E}"/>
              </a:ext>
            </a:extLst>
          </p:cNvPr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3C0E5-BAE9-8B41-90FD-2C57873CFE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8"/>
            <a:ext cx="5157787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8"/>
            <a:ext cx="5183188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7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B90FFB-1D8E-AF4C-A20C-D4A3B8A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7EFA50-3B63-3A4E-837C-38C854BE2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3" y="1811867"/>
            <a:ext cx="3356036" cy="2047752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8FA33-8160-E84B-9F98-0A2BFB2A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3995065"/>
            <a:ext cx="3356035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00556-D0CC-204C-9B94-C8062981F5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17013" y="3995065"/>
            <a:ext cx="3357971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899E92-C4B9-4144-ADBA-EF18DD1168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95828" y="3995065"/>
            <a:ext cx="3357969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631A6A1-A439-A143-ABEA-DDB2D12F181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7015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8AC718-D08E-D142-ABDD-8F7BAA4AC9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995827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9469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0E13E9-A40B-8242-87D0-21EA016AAB4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3231643"/>
            <a:ext cx="6065519" cy="318425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BE66D83-505F-514A-94A7-9B6AE6877B0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26480" y="3231643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E4A28-1755-3844-AD33-415D78C99D8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2"/>
            <a:ext cx="6065520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57D2046-3B53-4544-9BDB-18F56371C74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26480" y="2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113D8F-5565-DD41-BF67-678D238034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EC998-5A27-9346-81A2-F9B3545521BA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5D0983-302A-8E44-935E-E9CF14A3B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15891E-6C12-7A4A-9019-596974DFB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8CE5FE-A213-BB49-8ADF-88DBCC642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9B5F19-F9FD-9945-B1B4-5CE6811368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8919-2B39-9F40-BEC5-4401D0782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C6DE8-7C84-554C-B3A1-A637C6377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D2FB2-72E8-654B-BDC3-440102A15E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59737-1021-E747-89B3-76FB616933A4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2803AD-AA31-3A44-8C9A-BA97BCD30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1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B7554-0594-584B-919D-1DF1A71D1E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F98D-B38B-4E4F-A7D3-EFDE30DF1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A7C03-7F17-CF4E-91C2-9F463E1B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1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3D350-3A11-F04D-9DBD-7AF23535D9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4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CC0828-A75B-F849-8641-3DEDF618C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434" r="25845" b="9209"/>
          <a:stretch/>
        </p:blipFill>
        <p:spPr>
          <a:xfrm>
            <a:off x="-1" y="0"/>
            <a:ext cx="12192000" cy="683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FA067-2C4D-C14D-A888-A679E57BB2C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Helvetica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163BF-3A81-2549-BBA1-DD2297BF2E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AB37B8-08AE-A24D-9A15-E005CE6538B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DB43C-FB49-224C-8652-7BE6DDE9E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EF9B5-A787-EA4B-86A6-ED5B1988C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A3AF97-D04F-8F4A-8167-C306A187B0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1B61ED-8963-3247-B88B-7C128694B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B634E0-223B-8C43-8FCE-13571079D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1340C4-4637-9544-AD35-26F6763C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0C56AA3-E32C-0E48-BEC1-1F1FE93D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1" y="6459132"/>
            <a:ext cx="3432387" cy="365125"/>
          </a:xfrm>
        </p:spPr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AAFD-B28B-B347-8A93-5F44BAFD35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94388C-76E0-6545-A3AB-12CBFD8DCF0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22082E-E1DF-634A-A836-3F5F10A93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7D81-13B8-AF4E-B872-344D1FDA58D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044032-08FC-B844-88A8-08FDA2514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AE276-DC3F-7F4D-8C26-D2C187FF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39" name="TextBox 38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22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5DAE276-DC3F-7F4D-8C26-D2C187FF26D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39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416ABD3-B0FF-3B4C-8FD0-7EFA695246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F6E9A7-0B96-9A45-BE03-B02DAC131566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BEB3A-B9C1-834D-8C72-39DBB30106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2991CA0-39EA-1545-AEF0-B75C5CE47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1327F5D-F3C8-B04A-BB58-B93516C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9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CE658D9-D054-3F4C-A92D-31C5870254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968A1-5801-1E42-B6BA-F3BB96E0DF8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E511D-5816-794B-A1B8-B5C1A62FA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048696-EA6C-704F-9DD8-BBC1BBCE2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D550AB-4267-2745-B8A7-471587897BC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A9218E-908A-5D45-ADBF-342BC22CD9DD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6B51FA-8094-1142-B844-02A6D5A91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BCE1E5-92F9-E440-A62D-5E61D450F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EA80A-CA0F-2D4E-A557-B300352C5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A4C7F4-A86F-4345-824D-93F8B6A11C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C5A06C-3A86-1544-AE26-F096D3B7EB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AF234B-1982-6E49-A62B-987E45B9F5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273C311C-0F83-4F4C-B006-EF4884A4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8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2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CD69E-4FBE-784C-A603-C5046E41FB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07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294E9-685F-4941-9BB0-F4B17776BC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C833-4073-5D47-B09D-AF15D624975A}"/>
              </a:ext>
            </a:extLst>
          </p:cNvPr>
          <p:cNvCxnSpPr>
            <a:cxnSpLocks/>
          </p:cNvCxnSpPr>
          <p:nvPr userDrawn="1"/>
        </p:nvCxnSpPr>
        <p:spPr>
          <a:xfrm>
            <a:off x="0" y="134411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4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685" r:id="rId3"/>
    <p:sldLayoutId id="2147483709" r:id="rId4"/>
    <p:sldLayoutId id="2147483703" r:id="rId5"/>
    <p:sldLayoutId id="2147483704" r:id="rId6"/>
    <p:sldLayoutId id="2147483686" r:id="rId7"/>
    <p:sldLayoutId id="2147483687" r:id="rId8"/>
    <p:sldLayoutId id="2147483688" r:id="rId9"/>
    <p:sldLayoutId id="2147483705" r:id="rId10"/>
    <p:sldLayoutId id="2147483689" r:id="rId11"/>
    <p:sldLayoutId id="2147483690" r:id="rId12"/>
    <p:sldLayoutId id="2147483691" r:id="rId13"/>
    <p:sldLayoutId id="2147483692" r:id="rId14"/>
    <p:sldLayoutId id="2147483697" r:id="rId15"/>
    <p:sldLayoutId id="2147483700" r:id="rId16"/>
    <p:sldLayoutId id="2147483701" r:id="rId17"/>
    <p:sldLayoutId id="2147483706" r:id="rId18"/>
    <p:sldLayoutId id="2147483710" r:id="rId19"/>
    <p:sldLayoutId id="2147483707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00000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32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8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0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6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4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6.xml"/><Relationship Id="rId7" Type="http://schemas.openxmlformats.org/officeDocument/2006/relationships/image" Target="../media/image290.png"/><Relationship Id="rId12" Type="http://schemas.openxmlformats.org/officeDocument/2006/relationships/image" Target="../media/image19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4.png"/><Relationship Id="rId5" Type="http://schemas.openxmlformats.org/officeDocument/2006/relationships/tags" Target="../tags/tag18.xml"/><Relationship Id="rId10" Type="http://schemas.openxmlformats.org/officeDocument/2006/relationships/image" Target="../media/image33.png"/><Relationship Id="rId4" Type="http://schemas.openxmlformats.org/officeDocument/2006/relationships/tags" Target="../tags/tag17.xml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949" y="1188041"/>
            <a:ext cx="11277602" cy="2387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On the Foundation of Distributionally </a:t>
            </a:r>
            <a:r>
              <a:rPr lang="en-US" altLang="zh-CN" dirty="0"/>
              <a:t>Robust</a:t>
            </a:r>
            <a:r>
              <a:rPr lang="en-US" altLang="zh-CN" dirty="0" smtClean="0"/>
              <a:t> Reinforcement Learning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949" y="3680780"/>
            <a:ext cx="7994474" cy="1306855"/>
          </a:xfrm>
        </p:spPr>
        <p:txBody>
          <a:bodyPr>
            <a:noAutofit/>
          </a:bodyPr>
          <a:lstStyle/>
          <a:p>
            <a:r>
              <a:rPr lang="en-US" sz="2400" dirty="0" smtClean="0"/>
              <a:t>Shengbo Wang (Stanford)</a:t>
            </a:r>
          </a:p>
          <a:p>
            <a:r>
              <a:rPr lang="en-US" sz="2400" b="1" dirty="0">
                <a:solidFill>
                  <a:schemeClr val="accent1"/>
                </a:solidFill>
                <a:ea typeface="+mj-ea"/>
              </a:rPr>
              <a:t>Nian Si (Stanford </a:t>
            </a:r>
            <a:r>
              <a:rPr lang="zh-CN" altLang="en-US" sz="2400" b="1" dirty="0" smtClean="0">
                <a:solidFill>
                  <a:schemeClr val="accent1"/>
                </a:solidFill>
                <a:ea typeface="+mj-ea"/>
              </a:rPr>
              <a:t>→ </a:t>
            </a:r>
            <a:r>
              <a:rPr lang="en-US" sz="2400" b="1" dirty="0" smtClean="0">
                <a:solidFill>
                  <a:schemeClr val="accent1"/>
                </a:solidFill>
                <a:ea typeface="+mj-ea"/>
              </a:rPr>
              <a:t>Chicago </a:t>
            </a:r>
            <a:r>
              <a:rPr lang="en-US" sz="2400" b="1" dirty="0">
                <a:solidFill>
                  <a:schemeClr val="accent1"/>
                </a:solidFill>
                <a:ea typeface="+mj-ea"/>
              </a:rPr>
              <a:t>Booth </a:t>
            </a:r>
            <a:r>
              <a:rPr lang="zh-CN" altLang="en-US" sz="2400" b="1" dirty="0">
                <a:solidFill>
                  <a:schemeClr val="accent1"/>
                </a:solidFill>
                <a:ea typeface="+mj-ea"/>
              </a:rPr>
              <a:t>→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HKUST</a:t>
            </a:r>
            <a:r>
              <a:rPr lang="en-US" sz="2400" b="1" dirty="0">
                <a:solidFill>
                  <a:schemeClr val="accent1"/>
                </a:solidFill>
                <a:ea typeface="+mj-ea"/>
              </a:rPr>
              <a:t>)</a:t>
            </a:r>
          </a:p>
          <a:p>
            <a:r>
              <a:rPr lang="en-US" sz="2400" dirty="0" smtClean="0"/>
              <a:t>Jose Blanchet (Stanford)</a:t>
            </a:r>
          </a:p>
          <a:p>
            <a:r>
              <a:rPr lang="en-US" sz="2400" dirty="0" smtClean="0"/>
              <a:t>Zhengyuan Zhou (NYU Stern)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66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SA-Rectangularity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6" y="2377440"/>
            <a:ext cx="11761242" cy="24802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836331" y="3187337"/>
            <a:ext cx="862149" cy="339634"/>
          </a:xfrm>
          <a:prstGeom prst="roundRect">
            <a:avLst/>
          </a:prstGeom>
          <a:noFill/>
          <a:ln w="349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1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" y="2402605"/>
            <a:ext cx="12042988" cy="266475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S-Rectangularity with </a:t>
            </a:r>
            <a:r>
              <a:rPr lang="en-US" dirty="0"/>
              <a:t>Convex </a:t>
            </a:r>
            <a:r>
              <a:rPr lang="en-US" dirty="0" smtClean="0"/>
              <a:t>Ambiguity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575317" y="3069772"/>
            <a:ext cx="3259632" cy="640079"/>
          </a:xfrm>
          <a:prstGeom prst="roundRect">
            <a:avLst/>
          </a:prstGeom>
          <a:noFill/>
          <a:ln w="349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76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26126" y="1404627"/>
            <a:ext cx="12042988" cy="4930859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Theorem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usepackage[a4paper, total={4in, 8in}]{geometry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theorem}&#10;Let $u^*$ solve the following two equations simutaneously&#10;\begin{align}u(s)&amp; =\sup_{d\in \mathcal{P}(A)}  \inf_{p_s\in\mathcal{P}_s} E_{a\sim d}[r(s,a )] + \gamma E_{s' \sim d\otimes p_s}[u(s')], \tag{DR-DPP} \\&#10;u(s) &amp;=\inf_{p_s\in\mathcal{P}_s} \sup_{d\in \mathcal{P}(A)}   E_{a\sim d}[r(s,a )] + \gamma E_{s' \sim d\otimes p_s}[u(s')]. \tag{inf-sup}&#10;\end{align}&#10;Then, we have&#10;\vspace{-0.2in} &#10;\begin{equation*}&#10;   u^*(s)= \sup_{\pi} \inf _{\kappa \in \mathrm{K}} E_s^{\pi,\kappa}\left[\sum_{k=0}^\infty \gamma^{k} r(X_t,A_t)\right].&#10;    \label{intro:drmdp}&#10;\end{equation*}&#10;\end{theorem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4" y="1567309"/>
            <a:ext cx="11668732" cy="44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0" y="1443375"/>
            <a:ext cx="12192000" cy="2148912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-1098" y="3866603"/>
            <a:ext cx="12192000" cy="2331268"/>
          </a:xfrm>
          <a:prstGeom prst="roundRect">
            <a:avLst/>
          </a:prstGeom>
          <a:solidFill>
            <a:srgbClr val="8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</a:t>
            </a:r>
            <a:r>
              <a:rPr lang="en-US" dirty="0" smtClean="0"/>
              <a:t>Theorem: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\documentclass{article}&#10;\usepackage{amsmath}&#10;\usepackage{amssymb}&#10;\usepackage{amsfonts}&#10;\usepackage{amsthm}&#10;\pagestyle{empty}&#10;\usepackage{graphics}&#10;\usepackage{graphicx}&#10;\usepackage{times}&#10;\usepackage[a4paper, total={4in, 8in}]{geometry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lemma}[SA-rectangularity]&#10;Let $u^*$ be the solution of the Distributionally robust Bellman equation and define the q-function \vspace{-0.1in}&#10;\begin{equation*}&#10;q^*(s,a) = r(s,a) +\gamma \inf_{p_{s,a}\in\mathcal{P}_{s,a}} p_{s,a}[u^*].\vspace{-0.15in}&#10;\end{equation*} &#10;Then, $u^*(\cdot) = \max_{a\in A}q^*(\cdot,a)$ and it also solves the inf-sup equation.&#10;\end{lemma}&#10;&#10;&#10;\begin{lemma} [S-rectangularity with convex ambiguity sets]&#10;By the Sion's minimax theorem, we have for $w_s(d,p_s)=E_{a\sim d}[r(s,a )] + \gamma E_{s' \sim d\otimes p_s}[u(s')]$,&#10;\begin{align*}&#10;\sup_{d\in \mathcal{P}(A)}  \inf_{p_s\in\mathcal{P}_s} w_s(d,p_s)=\inf_{p_s\in\mathcal{P}_s} \sup_{d\in \mathcal{P}(A)}  w_s(d,p_s), &#10;\end{align*}&#10;\end{lemma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4" y="1530566"/>
            <a:ext cx="11675438" cy="437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S-Rectangularity with </a:t>
            </a:r>
            <a:r>
              <a:rPr lang="en-US" altLang="zh-CN" dirty="0" smtClean="0"/>
              <a:t>Non-</a:t>
            </a:r>
            <a:r>
              <a:rPr lang="en-US" dirty="0" smtClean="0"/>
              <a:t>Convex </a:t>
            </a:r>
            <a:r>
              <a:rPr lang="en-US" dirty="0"/>
              <a:t>Ambiguity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6894"/>
            <a:ext cx="10515600" cy="2783975"/>
          </a:xfrm>
        </p:spPr>
      </p:pic>
      <p:sp>
        <p:nvSpPr>
          <p:cNvPr id="10" name="Rounded Rectangle 9"/>
          <p:cNvSpPr/>
          <p:nvPr/>
        </p:nvSpPr>
        <p:spPr>
          <a:xfrm>
            <a:off x="7485017" y="3148149"/>
            <a:ext cx="3069771" cy="431074"/>
          </a:xfrm>
          <a:prstGeom prst="roundRect">
            <a:avLst/>
          </a:prstGeom>
          <a:noFill/>
          <a:ln w="349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4868090" y="1924914"/>
                <a:ext cx="6760030" cy="442949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32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 smtClean="0"/>
                  <a:t>The solution to the DR-DPP: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 </a:t>
                </a:r>
                <a:r>
                  <a:rPr lang="en-US" sz="2800" dirty="0" smtClean="0"/>
                  <a:t>History-dependent policy:</a:t>
                </a:r>
              </a:p>
              <a:p>
                <a:pPr lvl="1"/>
                <a:r>
                  <a:rPr lang="en-US" sz="2400" dirty="0" smtClean="0"/>
                  <a:t>At </a:t>
                </a:r>
                <a:r>
                  <a:rPr lang="en-US" sz="2400" dirty="0"/>
                  <a:t>time </a:t>
                </a:r>
                <a:r>
                  <a:rPr lang="en-US" sz="2400" dirty="0" smtClean="0"/>
                  <a:t>0, randomly pick one </a:t>
                </a:r>
                <a:r>
                  <a:rPr lang="en-US" sz="2400" dirty="0"/>
                  <a:t>action at state </a:t>
                </a:r>
                <a:r>
                  <a:rPr lang="en-US" sz="2400" dirty="0" smtClean="0"/>
                  <a:t>I.</a:t>
                </a:r>
              </a:p>
              <a:p>
                <a:pPr lvl="1"/>
                <a:r>
                  <a:rPr lang="en-US" sz="2400" dirty="0" smtClean="0"/>
                  <a:t>If </a:t>
                </a:r>
                <a:r>
                  <a:rPr lang="en-US" sz="2400" dirty="0"/>
                  <a:t>state G, </a:t>
                </a:r>
                <a:r>
                  <a:rPr lang="en-US" sz="2400" dirty="0" smtClean="0"/>
                  <a:t>choose </a:t>
                </a:r>
                <a:r>
                  <a:rPr lang="en-US" sz="2400" dirty="0"/>
                  <a:t>the same action for </a:t>
                </a:r>
                <a:r>
                  <a:rPr lang="en-US" sz="2400" dirty="0" smtClean="0"/>
                  <a:t>the following </a:t>
                </a:r>
                <a:r>
                  <a:rPr lang="en-US" sz="2400" dirty="0"/>
                  <a:t>time steps. </a:t>
                </a:r>
                <a:endParaRPr lang="en-US" sz="2400" dirty="0" smtClean="0"/>
              </a:p>
              <a:p>
                <a:pPr lvl="1"/>
                <a:r>
                  <a:rPr lang="en-US" sz="2400" dirty="0" smtClean="0"/>
                  <a:t>If state </a:t>
                </a:r>
                <a:r>
                  <a:rPr lang="en-US" sz="2400" dirty="0"/>
                  <a:t>B, </a:t>
                </a:r>
                <a:r>
                  <a:rPr lang="en-US" sz="2400" dirty="0" smtClean="0"/>
                  <a:t>choose </a:t>
                </a:r>
                <a:r>
                  <a:rPr lang="en-US" sz="2400" dirty="0"/>
                  <a:t>the alternative action for the following time steps</a:t>
                </a:r>
                <a:r>
                  <a:rPr lang="en-US" sz="2400" dirty="0" smtClean="0"/>
                  <a:t>.</a:t>
                </a:r>
              </a:p>
              <a:p>
                <a:pPr lvl="1"/>
                <a:r>
                  <a:rPr lang="en-US" sz="2400" dirty="0" smtClean="0"/>
                  <a:t>For any Markov time-homogeneous adversary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dirty="0" smtClean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 smtClean="0"/>
                  <a:t>Bandit learning!</a:t>
                </a:r>
              </a:p>
              <a:p>
                <a:pPr marL="0" indent="0">
                  <a:buNone/>
                </a:pPr>
                <a:endParaRPr lang="en-US" sz="2800" dirty="0" smtClean="0"/>
              </a:p>
              <a:p>
                <a:pPr lvl="1"/>
                <a:endParaRPr lang="en-US" sz="2400" dirty="0" smtClean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090" y="1924914"/>
                <a:ext cx="6760030" cy="4429492"/>
              </a:xfrm>
              <a:prstGeom prst="rect">
                <a:avLst/>
              </a:prstGeom>
              <a:blipFill>
                <a:blip r:embed="rId7"/>
                <a:stretch>
                  <a:fillRect l="-2976" t="-2479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Counterexample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2" name="Picture 21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 p^{(1)}_{I,a_{1}}(B) =1 \text{ and }p^{(1)}_{I,a_{2}}(G)=1, \\&#10; p^{(2)}_{I,a_{1}}(G) =1 \text{ and }p^{(2)}_{I,a_{2}}(B)=1. &#10;\end{align*}%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4" y="4784123"/>
            <a:ext cx="3960686" cy="1016686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r(I)=0, r(G)=1, r(B)=-1.&#10;\end{equation*}%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4" y="5950492"/>
            <a:ext cx="4013714" cy="305371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\begin{equation*}&#10; u^*(I)=0, u^*(G)=1,u^*(B)=-1. &#10;\end{equation*}%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91" y="2501652"/>
            <a:ext cx="5267200" cy="356267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equation*}&#10; v(I,\pi,\kappa ) ={\gamma ^{3}}/(&#10;  1-\gamma ^{2})&gt;0.&#10;  \label{eqn:table31_v}&#10;\end{equation*}&#10;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00" y="5666042"/>
            <a:ext cx="3724800" cy="3437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1436301"/>
            <a:ext cx="128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Helvetica" pitchFamily="2" charset="0"/>
                <a:ea typeface="+mj-ea"/>
                <a:cs typeface="Arial" panose="020B0604020202020204" pitchFamily="34" charset="0"/>
              </a:rPr>
              <a:t>History-dependent controller Versus Markov Time-Homogeneous Adversary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3" y="2157156"/>
            <a:ext cx="3832110" cy="24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Message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2410"/>
            <a:ext cx="10515600" cy="241084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Dynamic programming principle is </a:t>
            </a:r>
            <a:r>
              <a:rPr lang="en-US" sz="3600" dirty="0" smtClean="0"/>
              <a:t>often applicable </a:t>
            </a:r>
            <a:r>
              <a:rPr lang="en-US" sz="3600" dirty="0"/>
              <a:t>in distributionally robust Markov decision processes </a:t>
            </a:r>
            <a:r>
              <a:rPr lang="en-US" sz="3600" dirty="0" smtClean="0"/>
              <a:t>with various </a:t>
            </a:r>
            <a:r>
              <a:rPr lang="en-US" sz="3600" dirty="0"/>
              <a:t>natural / practical </a:t>
            </a:r>
            <a:r>
              <a:rPr lang="en-US" sz="3600" dirty="0" smtClean="0"/>
              <a:t>constraints. </a:t>
            </a:r>
          </a:p>
          <a:p>
            <a:pPr marL="0" indent="0">
              <a:buNone/>
            </a:pPr>
            <a:r>
              <a:rPr lang="en-US" sz="3600" dirty="0" smtClean="0"/>
              <a:t>BUT </a:t>
            </a:r>
            <a:r>
              <a:rPr lang="en-US" sz="3600" dirty="0"/>
              <a:t>NOT ALWAYS!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644595" y="3885821"/>
            <a:ext cx="5264149" cy="1991782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Q&amp;A?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6206" y="1018706"/>
            <a:ext cx="74842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https://arxiv.org/abs/2311.09018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744" y="2030458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022874" cy="1312744"/>
          </a:xfrm>
        </p:spPr>
        <p:txBody>
          <a:bodyPr/>
          <a:lstStyle/>
          <a:p>
            <a:r>
              <a:rPr lang="en-US" dirty="0" smtClean="0"/>
              <a:t>Motivation: Auto-Driving Car Trained from a Simulator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67" y="2459510"/>
            <a:ext cx="5999433" cy="3999622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744"/>
            <a:ext cx="5858693" cy="3848637"/>
          </a:xfrm>
        </p:spPr>
      </p:pic>
      <p:sp>
        <p:nvSpPr>
          <p:cNvPr id="13" name="TextBox 12"/>
          <p:cNvSpPr txBox="1"/>
          <p:nvPr/>
        </p:nvSpPr>
        <p:spPr>
          <a:xfrm>
            <a:off x="1541416" y="5341463"/>
            <a:ext cx="3448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77214" y="1698934"/>
            <a:ext cx="3845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2931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Distributionally Robust MDP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} \inf _{\kappa \in \mathrm{K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85" y="1829549"/>
            <a:ext cx="5341864" cy="12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603095"/>
            <a:ext cx="2641600" cy="26416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2814319" y="3226525"/>
            <a:ext cx="8463766" cy="2107545"/>
          </a:xfrm>
          <a:prstGeom prst="wedgeEllipseCallout">
            <a:avLst>
              <a:gd name="adj1" fmla="val -57525"/>
              <a:gd name="adj2" fmla="val 54707"/>
            </a:avLst>
          </a:prstGeom>
          <a:solidFill>
            <a:schemeClr val="tx2">
              <a:lumMod val="20000"/>
              <a:lumOff val="8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Distributionally Robust MDP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} \inf _{{\color{red}\kappa \in \mathrm{K}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85" y="1829549"/>
            <a:ext cx="5341862" cy="1214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0685" y="3613612"/>
            <a:ext cx="768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History-dependent V.S. Markov V.S. Static?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0685" y="4082419"/>
            <a:ext cx="76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SA-rectangular V.S. S-rectangular?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0685" y="4585167"/>
            <a:ext cx="76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Convex V.S. Non-convex?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4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603095"/>
            <a:ext cx="2641600" cy="26416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2814319" y="3226525"/>
            <a:ext cx="8463766" cy="2107545"/>
          </a:xfrm>
          <a:prstGeom prst="wedgeEllipseCallout">
            <a:avLst>
              <a:gd name="adj1" fmla="val -57525"/>
              <a:gd name="adj2" fmla="val 54707"/>
            </a:avLst>
          </a:prstGeom>
          <a:solidFill>
            <a:schemeClr val="tx2">
              <a:lumMod val="20000"/>
              <a:lumOff val="8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Distributionally Robust MDP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{\color{red}\pi\in \Pi}} \inf _{{\kappa \in \mathrm{K}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85" y="1829549"/>
            <a:ext cx="5390624" cy="12141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00685" y="3987909"/>
            <a:ext cx="768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Randomized V.S. Deterministic?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603095"/>
            <a:ext cx="2641600" cy="264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12744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Distributionally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Robust Dynamic Programming Principle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v(s)=\sup_{\pi} \inf _{{\kappa \in \mathrm{K}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38" y="1845884"/>
            <a:ext cx="6602357" cy="1214171"/>
          </a:xfrm>
          <a:prstGeom prst="rect">
            <a:avLst/>
          </a:prstGeom>
        </p:spPr>
      </p:pic>
      <p:pic>
        <p:nvPicPr>
          <p:cNvPr id="23" name="Picture 22" descr="\documentclass[fleqn]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&#10;\begin{document}&#10;\begin{equation*}u(s) =\sup_{d\in \mathcal{P}(A)}  \inf_{p_s\in\mathcal{P}_s} E_{a\sim d}[r(s,a )] + \gamma E_{s' \sim d\otimes p_s}[u(s')].&#10;\end{equation*}&#10;&#10;&#10;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37" y="3469254"/>
            <a:ext cx="9155051" cy="75580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80062" y="4375884"/>
            <a:ext cx="9362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Distributionally robust dynamic programming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a.k.a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Bellman equation)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61737" y="2116183"/>
            <a:ext cx="1625272" cy="1920815"/>
            <a:chOff x="2161737" y="2116183"/>
            <a:chExt cx="1625272" cy="1920815"/>
          </a:xfrm>
        </p:grpSpPr>
        <p:sp>
          <p:nvSpPr>
            <p:cNvPr id="18" name="Rounded Rectangle 17"/>
            <p:cNvSpPr/>
            <p:nvPr/>
          </p:nvSpPr>
          <p:spPr>
            <a:xfrm>
              <a:off x="2838545" y="2116183"/>
              <a:ext cx="754226" cy="1920815"/>
            </a:xfrm>
            <a:prstGeom prst="roundRect">
              <a:avLst/>
            </a:prstGeom>
            <a:noFill/>
            <a:ln w="3492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61737" y="2357672"/>
              <a:ext cx="8752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9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 rot="5400000">
                  <a:off x="2802926" y="2565486"/>
                  <a:ext cx="95250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6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02926" y="2565486"/>
                  <a:ext cx="95250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80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Adversary’s </a:t>
            </a:r>
            <a:r>
              <a:rPr lang="en-US" dirty="0" err="1" smtClean="0"/>
              <a:t>Adaptivity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48243" y="1534136"/>
                <a:ext cx="8209666" cy="4429492"/>
              </a:xfrm>
            </p:spPr>
            <p:txBody>
              <a:bodyPr/>
              <a:lstStyle/>
              <a:p>
                <a:r>
                  <a:rPr lang="en-US" dirty="0" smtClean="0"/>
                  <a:t>History-dependent adversary:</a:t>
                </a:r>
              </a:p>
              <a:p>
                <a:pPr lvl="1"/>
                <a:r>
                  <a:rPr lang="en-US" dirty="0" smtClean="0"/>
                  <a:t>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, the adversary can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based on the previous controller’s action.</a:t>
                </a:r>
              </a:p>
              <a:p>
                <a:r>
                  <a:rPr lang="en-US" dirty="0" smtClean="0"/>
                  <a:t>Markov adversary:</a:t>
                </a:r>
              </a:p>
              <a:p>
                <a:pPr lvl="1"/>
                <a:r>
                  <a:rPr lang="en-US" dirty="0"/>
                  <a:t>At </a:t>
                </a:r>
                <a:r>
                  <a:rPr lang="en-US" dirty="0" smtClean="0"/>
                  <a:t>different times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smtClean="0"/>
                  <a:t>the </a:t>
                </a:r>
                <a:r>
                  <a:rPr lang="en-US" dirty="0"/>
                  <a:t>adversary can </a:t>
                </a:r>
                <a:r>
                  <a:rPr lang="en-US" dirty="0" smtClean="0"/>
                  <a:t>choose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s. </a:t>
                </a:r>
              </a:p>
              <a:p>
                <a:r>
                  <a:rPr lang="en-US" dirty="0" smtClean="0"/>
                  <a:t>Markov time-homogeneous (static) adversary:</a:t>
                </a:r>
              </a:p>
              <a:p>
                <a:pPr lvl="1"/>
                <a:r>
                  <a:rPr lang="en-US" dirty="0" smtClean="0"/>
                  <a:t>For any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with any histories, the adversary can only choose the same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s.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8243" y="1534136"/>
                <a:ext cx="8209666" cy="4429492"/>
              </a:xfrm>
              <a:blipFill>
                <a:blip r:embed="rId5"/>
                <a:stretch>
                  <a:fillRect l="-2823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3" y="1515651"/>
            <a:ext cx="3832110" cy="2429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7754" y="4476675"/>
            <a:ext cx="4478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0                 1       0                1</a:t>
            </a:r>
          </a:p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2                 3       2                3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⋮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⋮        ⋮         	    ⋮</a:t>
            </a:r>
          </a:p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2k           2k+1     2k          2k+1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⋮                  ⋮        ⋮         	    ⋮</a:t>
            </a: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cal{P}_I = \{p^{(1)},p^{(2)}\}$.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99" y="4057623"/>
            <a:ext cx="2201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Adversary’s Rectangularity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6" name="Picture 25" descr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&#10;   \begin{tikzpicture}&#10;    \node[state]                               (A) {I};&#10;    \node[state,right=of A,yshift=1cm,xshift=0.5cm]                    (B) {?};&#10;    \node[state,right=of A,yshift=-1cm,xshift=0.5cm]                    (C) {?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3" y="1816097"/>
            <a:ext cx="2231573" cy="23831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00400" y="1534136"/>
            <a:ext cx="9457509" cy="4429492"/>
          </a:xfrm>
        </p:spPr>
        <p:txBody>
          <a:bodyPr/>
          <a:lstStyle/>
          <a:p>
            <a:r>
              <a:rPr lang="en-US" dirty="0" smtClean="0"/>
              <a:t>SA-rectangularity: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S-rectangularity: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8" name="Picture 17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\mathcal{P}_{I}=\mathcal{P}_{I,a_1}\times\mathcal{P}_{I,a_2}$;&#10;&#10;$\mathcal{P}_{I,a_1} = \{p:p(B)=1-P(G)=q_1,\text{ for some } q_1\text{s}\}$;&#10;&#10;$\mathcal{P}_{I,a_2} = \{p:p(B)=1-P(G)=q_2,\text{ for some } q_2\text{s}\}$.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8" y="2135714"/>
            <a:ext cx="7637332" cy="1192535"/>
          </a:xfrm>
          <a:prstGeom prst="rect">
            <a:avLst/>
          </a:prstGeom>
        </p:spPr>
      </p:pic>
      <p:pic>
        <p:nvPicPr>
          <p:cNvPr id="25" name="Picture 24" descr="\documentclass{article}&#10;\usepackage{amsmath}&#10;\usepackage{amssymb}&#10;\usepackage[a4paper, total={3in, 8in}]{geometry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align*}&#10;\mathcal{P}_{I}=&amp;\{(p_{a_1},p_{a_2}):p_{a_1}(B)=1-P_{a_1}(G)=q_1, \\&#10;&amp;p_{a_2}(B)=1-P_{a_2}(G)=q_2,\text{ for some } \{q_1,q_2\}\text{s}\}.&#10;\end{align*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9" y="4349982"/>
            <a:ext cx="7899733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</a:t>
            </a:r>
            <a:r>
              <a:rPr lang="en-US" altLang="zh-CN" dirty="0" smtClean="0"/>
              <a:t>R</a:t>
            </a:r>
            <a:r>
              <a:rPr lang="en-US" dirty="0" smtClean="0"/>
              <a:t>ectangularity: An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Inventory control:</a:t>
                </a:r>
              </a:p>
              <a:p>
                <a:pPr lvl="1"/>
                <a:r>
                  <a:rPr lang="en-US" dirty="0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i.i.d</a:t>
                </a:r>
                <a:r>
                  <a:rPr lang="en-US" dirty="0" smtClean="0"/>
                  <a:t>. is the demand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the ordered </a:t>
                </a:r>
                <a:r>
                  <a:rPr lang="en-US" dirty="0" smtClean="0"/>
                  <a:t>inventory.</a:t>
                </a:r>
              </a:p>
              <a:p>
                <a:r>
                  <a:rPr lang="en-US" dirty="0" smtClean="0"/>
                  <a:t>It </a:t>
                </a:r>
                <a:r>
                  <a:rPr lang="en-US" dirty="0"/>
                  <a:t>natural to assume that at each time </a:t>
                </a:r>
                <a:r>
                  <a:rPr lang="en-US" dirty="0" smtClean="0"/>
                  <a:t>t, </a:t>
                </a:r>
                <a:r>
                  <a:rPr lang="en-US" dirty="0"/>
                  <a:t>the adversary can only change the law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dependent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but </a:t>
                </a:r>
                <a:r>
                  <a:rPr lang="en-US" dirty="0"/>
                  <a:t>not dependent on the controller's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smtClean="0"/>
                  <a:t>S-rectangularity.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03" t="-3030" r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[&#10;I_{t+1} = (I_{t} + a_t+D_t)_+&#10;\]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62" y="1625600"/>
            <a:ext cx="3947276" cy="4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43.04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} \inf _{\kappa \in \mathrm{K}} E_s^{\pi,\kappa}\left[\sum_{k=0}^\infty \gamma^{k} r(X_t,A_t)\right]&#10;    \label{intro:drmdp}&#10;\end{equation*}&#10;&#10;&#10;\end{document}"/>
  <p:tag name="IGUANATEXSIZE" val="32"/>
  <p:tag name="IGUANATEXCURSOR" val="27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2776.903"/>
  <p:tag name="LATEXADDIN" val="\documentclass{article}&#10;\usepackage{amsmath}&#10;\usepackage{amssymb}&#10;\usepackage[a4paper, total={3in, 8in}]{geometry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align*}&#10;\mathcal{P}_{I}=&amp;\{(p_{a_1},p_{a_2}):p_{a_1}(B)=1-P_{a_1}(G)=q_1, \\&#10;&amp;p_{a_2}(B)=1-P_{a_2}(G)=q_2,\text{ for some } \{q_1,q_2\}\text{s}\}.&#10;\end{align*}&#10;&#10;\end{document}"/>
  <p:tag name="IGUANATEXSIZE" val="28"/>
  <p:tag name="IGUANATEXCURSOR" val="27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4.09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[&#10;I_{t+1} = (I_{t} + a_t+D_t)_+&#10;\]&#10;&#10;&#10;&#10;\end{document}"/>
  <p:tag name="IGUANATEXSIZE" val="32"/>
  <p:tag name="IGUANATEXCURSOR" val="27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1.579"/>
  <p:tag name="ORIGINALWIDTH" val="3589.051"/>
  <p:tag name="LATEXADDIN" val="\documentclass{article}&#10;\usepackage{amsmath}&#10;\usepackage{amssymb}&#10;\usepackage{amsfonts}&#10;\usepackage{amsthm}&#10;\usepackage[a4paper, total={4in, 8in}]{geometry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theorem}&#10;Let $u^*$ solve the following two equations simutaneously&#10;\begin{align}u(s)&amp; =\sup_{d\in \mathcal{P}(A)}  \inf_{p_s\in\mathcal{P}_s} E_{a\sim d}[r(s,a )] + \gamma E_{s' \sim d\otimes p_s}[u(s')], \tag{DR-DPP} \\&#10;u(s) &amp;=\inf_{p_s\in\mathcal{P}_s} \sup_{d\in \mathcal{P}(A)}   E_{a\sim d}[r(s,a )] + \gamma E_{s' \sim d\otimes p_s}[u(s')]. \tag{inf-sup}&#10;\end{align}&#10;Then, we have&#10;\vspace{-0.2in} &#10;\begin{equation*}&#10;   u^*(s)= \sup_{\pi} \inf _{\kappa \in \mathrm{K}} E_s^{\pi,\kappa}\left[\sum_{k=0}^\infty \gamma^{k} r(X_t,A_t)\right].&#10;    \label{intro:drmdp}&#10;\end{equation*}&#10;\end{theorem}&#10;\end{document}"/>
  <p:tag name="IGUANATEXSIZE" val="32"/>
  <p:tag name="IGUANATEXCURSOR" val="3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6.071"/>
  <p:tag name="ORIGINALWIDTH" val="3830.521"/>
  <p:tag name="LATEXADDIN" val="\documentclass{article}&#10;\usepackage{amsmath}&#10;\usepackage{amssymb}&#10;\usepackage{amsfonts}&#10;\usepackage{amsthm}&#10;\pagestyle{empty}&#10;\usepackage{graphics}&#10;\usepackage{graphicx}&#10;\usepackage{times}&#10;\usepackage[a4paper, total={4in, 8in}]{geometry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lemma}[SA-rectangularity]&#10;Let $u^*$ be the solution of the Distributionally robust Bellman equation and define the q-function \vspace{-0.1in}&#10;\begin{equation*}&#10;q^*(s,a) = r(s,a) +\gamma \inf_{p_{s,a}\in\mathcal{P}_{s,a}} p_{s,a}[u^*].\vspace{-0.15in}&#10;\end{equation*} &#10;Then, $u^*(\cdot) = \max_{a\in A}q^*(\cdot,a)$ and it also solves the inf-sup equation.&#10;\end{lemma}&#10;&#10;&#10;\begin{lemma} [S-rectangularity with convex ambiguity sets]&#10;By the Sion's minimax theorem, we have for $w_s(d,p_s)=E_{a\sim d}[r(s,a )] + \gamma E_{s' \sim d\otimes p_s}[u(s')]$,&#10;\begin{align*}&#10;\sup_{d\in \mathcal{P}(A)}  \inf_{p_s\in\mathcal{P}_s} w_s(d,p_s)=\inf_{p_s\in\mathcal{P}_s} \sup_{d\in \mathcal{P}(A)}  w_s(d,p_s), &#10;\end{align*}&#10;\end{lemma}&#10;&#10;\end{document}"/>
  <p:tag name="IGUANATEXSIZE" val="30"/>
  <p:tag name="IGUANATEXCURSOR" val="3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1624.297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 p^{(1)}_{I,a_{1}}(B) =1 \text{ and }p^{(1)}_{I,a_{2}}(G)=1, \\&#10; p^{(2)}_{I,a_{1}}(G) =1 \text{ and }p^{(2)}_{I,a_{2}}(B)=1. &#10;\end{align*}%&#10;&#10;&#10;\end{document}"/>
  <p:tag name="IGUANATEXSIZE" val="24"/>
  <p:tag name="IGUANATEXCURSOR" val="28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46.04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r(I)=0, r(G)=1, r(B)=-1.&#10;\end{equation*}%&#10;&#10;&#10;\end{document}"/>
  <p:tag name="IGUANATEXSIZE" val="24"/>
  <p:tag name="IGUANATEXCURSOR" val="27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51.51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\begin{equation*}&#10; u^*(I)=0, u^*(G)=1,u^*(B)=-1. &#10;\end{equation*}%&#10;&#10;\end{document}"/>
  <p:tag name="IGUANATEXSIZE" val="28"/>
  <p:tag name="IGUANATEXCURSOR" val="27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527.559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equation*}&#10; v(I,\pi,\kappa ) ={\gamma ^{3}}/(&#10;  1-\gamma ^{2})&gt;0.&#10;  \label{eqn:table31_v}&#10;\end{equation*}&#10;&#10;&#10;&#10;\end{document}"/>
  <p:tag name="IGUANATEXSIZE" val="24"/>
  <p:tag name="IGUANATEXCURSOR" val="27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1.979"/>
  <p:tag name="ORIGINALWIDTH" val="2590.112"/>
  <p:tag name="LATEXADDIN" val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/>
  <p:tag name="IGUANATEXSIZE" val="32"/>
  <p:tag name="IGUANATEXCURSOR" val="19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43.04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} \inf _{{\color{red}\kappa \in \mathrm{K}}} E_s^{\pi,\kappa}\left[\sum_{k=0}^\infty \gamma^{k} r(X_t,A_t)\right]&#10;    \label{intro:drmdp}&#10;\end{equation*}&#10;&#10;&#10;\end{document}"/>
  <p:tag name="IGUANATEXSIZE" val="32"/>
  <p:tag name="IGUANATEXCURSOR" val="27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58.04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{\color{red}\pi\in \Pi}} \inf _{{\kappa \in \mathrm{K}}} E_s^{\pi,\kappa}\left[\sum_{k=0}^\infty \gamma^{k} r(X_t,A_t)\right]&#10;    \label{intro:drmdp}&#10;\end{equation*}&#10;&#10;&#10;\end{document}"/>
  <p:tag name="IGUANATEXSIZE" val="32"/>
  <p:tag name="IGUANATEXCURSOR" val="28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030.746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v(s)=\sup_{\pi} \inf _{{\kappa \in \mathrm{K}}} E_s^{\pi,\kappa}\left[\sum_{k=0}^\infty \gamma^{k} r(X_t,A_t)\right]&#10;    \label{intro:drmdp}&#10;\end{equation*}&#10;&#10;&#10;\end{document}"/>
  <p:tag name="IGUANATEXSIZE" val="32"/>
  <p:tag name="IGUANATEXCURSOR" val="27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2.4709"/>
  <p:tag name="ORIGINALWIDTH" val="2815.898"/>
  <p:tag name="LATEXADDIN" val="\documentclass[fleqn]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&#10;\begin{document}&#10;\begin{equation*}u(s) =\sup_{d\in \mathcal{P}(A)}  \inf_{p_s\in\mathcal{P}_s} E_{a\sim d}[r(s,a )] + \gamma E_{s' \sim d\otimes p_s}[u(s')].&#10;\end{equation*}&#10;&#10;&#10;&#10;&#10;&#10;\end{document}"/>
  <p:tag name="IGUANATEXSIZE" val="32"/>
  <p:tag name="IGUANATEXCURSOR" val="28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1.979"/>
  <p:tag name="ORIGINALWIDTH" val="2590.112"/>
  <p:tag name="LATEXADDIN" val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/>
  <p:tag name="IGUANATEXSIZE" val="32"/>
  <p:tag name="IGUANATEXCURSOR" val="19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902.887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cal{P}_I = \{p^{(1)},p^{(2)}\}$.&#10;&#10;&#10;\end{document}"/>
  <p:tag name="IGUANATEXSIZE" val="24"/>
  <p:tag name="IGUANATEXCURSOR" val="27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8.655"/>
  <p:tag name="ORIGINALWIDTH" val="1038.145"/>
  <p:tag name="LATEXADDIN" val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&#10;   \begin{tikzpicture}&#10;    \node[state]                               (A) {I};&#10;    \node[state,right=of A,yshift=1cm,xshift=0.5cm]                    (B) {?};&#10;    \node[state,right=of A,yshift=-1cm,xshift=0.5cm]                    (C) {?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&#10;\end{document}"/>
  <p:tag name="IGUANATEXSIZE" val="32"/>
  <p:tag name="IGUANATEXCURSOR" val="153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.1976"/>
  <p:tag name="ORIGINALWIDTH" val="2684.66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\mathcal{P}_{I}=\mathcal{P}_{I,a_1}\times\mathcal{P}_{I,a_2}$;&#10;&#10;$\mathcal{P}_{I,a_1} = \{p:p(B)=1-P(G)=q_1,\text{ for some } q_1\text{s}\}$;&#10;&#10;$\mathcal{P}_{I,a_2} = \{p:p(B)=1-P(G)=q_2,\text{ for some } q_2\text{s}\}$.&#10;&#10;\end{document}"/>
  <p:tag name="IGUANATEXSIZE" val="28"/>
  <p:tag name="IGUANATEXCURSOR" val="29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CFAA2610-EF68-2342-A71B-BDE9C170BA18}" vid="{B0365B56-F18B-384A-96E5-38458130AA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3432</TotalTime>
  <Words>436</Words>
  <Application>Microsoft Office PowerPoint</Application>
  <PresentationFormat>Widescreen</PresentationFormat>
  <Paragraphs>94</Paragraphs>
  <Slides>17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黑体</vt:lpstr>
      <vt:lpstr>Arial</vt:lpstr>
      <vt:lpstr>Calibri</vt:lpstr>
      <vt:lpstr>Cambria Math</vt:lpstr>
      <vt:lpstr>Helvetica</vt:lpstr>
      <vt:lpstr>Times New Roman</vt:lpstr>
      <vt:lpstr>UChicago</vt:lpstr>
      <vt:lpstr>On the Foundation of Distributionally Robust Reinforcement Learning </vt:lpstr>
      <vt:lpstr>Motivation: Auto-Driving Car Trained from a Simulator</vt:lpstr>
      <vt:lpstr>Distributionally Robust MDP</vt:lpstr>
      <vt:lpstr>Distributionally Robust MDP</vt:lpstr>
      <vt:lpstr>Distributionally Robust MDP</vt:lpstr>
      <vt:lpstr>Distributionally Robust Dynamic Programming Principle</vt:lpstr>
      <vt:lpstr>Adversary’s Adaptivity</vt:lpstr>
      <vt:lpstr>Adversary’s Rectangularity</vt:lpstr>
      <vt:lpstr>S-Rectangularity: An Example</vt:lpstr>
      <vt:lpstr>SA-Rectangularity</vt:lpstr>
      <vt:lpstr>S-Rectangularity with Convex Ambiguity Sets</vt:lpstr>
      <vt:lpstr>The Master Theorem</vt:lpstr>
      <vt:lpstr>The Master Theorem: Implementation</vt:lpstr>
      <vt:lpstr>S-Rectangularity with Non-Convex Ambiguity Sets</vt:lpstr>
      <vt:lpstr>A Counterexample</vt:lpstr>
      <vt:lpstr>Main Message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Si, Nian</cp:lastModifiedBy>
  <cp:revision>478</cp:revision>
  <dcterms:created xsi:type="dcterms:W3CDTF">2019-01-18T20:37:24Z</dcterms:created>
  <dcterms:modified xsi:type="dcterms:W3CDTF">2023-11-16T18:17:48Z</dcterms:modified>
</cp:coreProperties>
</file>